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FsGSapdY0.mp4" Type="http://schemas.openxmlformats.org/officeDocument/2006/relationships/video"/><Relationship Id="rId4" Target="../media/VAFsGSapdY0.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2926113" y="-4777360"/>
            <a:ext cx="10696161" cy="10174724"/>
          </a:xfrm>
          <a:custGeom>
            <a:avLst/>
            <a:gdLst/>
            <a:ahLst/>
            <a:cxnLst/>
            <a:rect r="r" b="b" t="t" l="l"/>
            <a:pathLst>
              <a:path h="10174724" w="10696161">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7265" y="-8450056"/>
            <a:ext cx="17520116" cy="17520116"/>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DB3C8"/>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9332240" y="0"/>
            <a:ext cx="8955760" cy="895576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4"/>
              <a:stretch>
                <a:fillRect l="-25046" t="0" r="-25046" b="0"/>
              </a:stretch>
            </a:blipFill>
          </p:spPr>
        </p:sp>
      </p:grpSp>
      <p:grpSp>
        <p:nvGrpSpPr>
          <p:cNvPr name="Group 8" id="8"/>
          <p:cNvGrpSpPr>
            <a:grpSpLocks noChangeAspect="true"/>
          </p:cNvGrpSpPr>
          <p:nvPr/>
        </p:nvGrpSpPr>
        <p:grpSpPr>
          <a:xfrm rot="0">
            <a:off x="9144000" y="3112307"/>
            <a:ext cx="4062386" cy="4062386"/>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t="0" r="-44205" b="-13137"/>
              </a:stretch>
            </a:blipFill>
          </p:spPr>
        </p:sp>
      </p:grpSp>
      <p:sp>
        <p:nvSpPr>
          <p:cNvPr name="Freeform 11" id="11"/>
          <p:cNvSpPr/>
          <p:nvPr/>
        </p:nvSpPr>
        <p:spPr>
          <a:xfrm flipH="false" flipV="false" rot="9675324">
            <a:off x="662442" y="7853776"/>
            <a:ext cx="24228392" cy="8121818"/>
          </a:xfrm>
          <a:custGeom>
            <a:avLst/>
            <a:gdLst/>
            <a:ahLst/>
            <a:cxnLst/>
            <a:rect r="r" b="b" t="t" l="l"/>
            <a:pathLst>
              <a:path h="8121818" w="24228392">
                <a:moveTo>
                  <a:pt x="0" y="0"/>
                </a:moveTo>
                <a:lnTo>
                  <a:pt x="24228392" y="0"/>
                </a:lnTo>
                <a:lnTo>
                  <a:pt x="24228392" y="8121818"/>
                </a:lnTo>
                <a:lnTo>
                  <a:pt x="0" y="8121818"/>
                </a:lnTo>
                <a:lnTo>
                  <a:pt x="0" y="0"/>
                </a:lnTo>
                <a:close/>
              </a:path>
            </a:pathLst>
          </a:custGeom>
          <a:blipFill>
            <a:blip r:embed="rId6">
              <a:extLst>
                <a:ext uri="{96DAC541-7B7A-43D3-8B79-37D633B846F1}">
                  <asvg:svgBlip xmlns:asvg="http://schemas.microsoft.com/office/drawing/2016/SVG/main" r:embed="rId7"/>
                </a:ext>
              </a:extLst>
            </a:blip>
            <a:stretch>
              <a:fillRect l="0" t="-46918" r="0" b="0"/>
            </a:stretch>
          </a:blipFill>
        </p:spPr>
      </p:sp>
      <p:sp>
        <p:nvSpPr>
          <p:cNvPr name="Freeform 12" id="12"/>
          <p:cNvSpPr/>
          <p:nvPr/>
        </p:nvSpPr>
        <p:spPr>
          <a:xfrm flipH="false" flipV="false" rot="0">
            <a:off x="9525" y="0"/>
            <a:ext cx="10633185" cy="2444937"/>
          </a:xfrm>
          <a:custGeom>
            <a:avLst/>
            <a:gdLst/>
            <a:ahLst/>
            <a:cxnLst/>
            <a:rect r="r" b="b" t="t" l="l"/>
            <a:pathLst>
              <a:path h="2444937" w="10633185">
                <a:moveTo>
                  <a:pt x="0" y="0"/>
                </a:moveTo>
                <a:lnTo>
                  <a:pt x="10633185" y="0"/>
                </a:lnTo>
                <a:lnTo>
                  <a:pt x="10633185" y="2444937"/>
                </a:lnTo>
                <a:lnTo>
                  <a:pt x="0" y="2444937"/>
                </a:lnTo>
                <a:lnTo>
                  <a:pt x="0" y="0"/>
                </a:lnTo>
                <a:close/>
              </a:path>
            </a:pathLst>
          </a:custGeom>
          <a:blipFill>
            <a:blip r:embed="rId8"/>
            <a:stretch>
              <a:fillRect l="0" t="0" r="-13207" b="-2920"/>
            </a:stretch>
          </a:blipFill>
        </p:spPr>
      </p:sp>
      <p:sp>
        <p:nvSpPr>
          <p:cNvPr name="Freeform 13" id="13"/>
          <p:cNvSpPr/>
          <p:nvPr/>
        </p:nvSpPr>
        <p:spPr>
          <a:xfrm flipH="false" flipV="false" rot="0">
            <a:off x="6967924" y="8648768"/>
            <a:ext cx="11320076" cy="1657282"/>
          </a:xfrm>
          <a:custGeom>
            <a:avLst/>
            <a:gdLst/>
            <a:ahLst/>
            <a:cxnLst/>
            <a:rect r="r" b="b" t="t" l="l"/>
            <a:pathLst>
              <a:path h="1657282" w="11320076">
                <a:moveTo>
                  <a:pt x="0" y="0"/>
                </a:moveTo>
                <a:lnTo>
                  <a:pt x="11320076" y="0"/>
                </a:lnTo>
                <a:lnTo>
                  <a:pt x="11320076" y="1657282"/>
                </a:lnTo>
                <a:lnTo>
                  <a:pt x="0" y="1657282"/>
                </a:lnTo>
                <a:lnTo>
                  <a:pt x="0" y="0"/>
                </a:lnTo>
                <a:close/>
              </a:path>
            </a:pathLst>
          </a:custGeom>
          <a:blipFill>
            <a:blip r:embed="rId9"/>
            <a:stretch>
              <a:fillRect l="0" t="0" r="0" b="0"/>
            </a:stretch>
          </a:blipFill>
        </p:spPr>
      </p:sp>
      <p:sp>
        <p:nvSpPr>
          <p:cNvPr name="TextBox 14" id="14"/>
          <p:cNvSpPr txBox="true"/>
          <p:nvPr/>
        </p:nvSpPr>
        <p:spPr>
          <a:xfrm rot="0">
            <a:off x="4122521" y="4220705"/>
            <a:ext cx="8909659" cy="2207882"/>
          </a:xfrm>
          <a:prstGeom prst="rect">
            <a:avLst/>
          </a:prstGeom>
        </p:spPr>
        <p:txBody>
          <a:bodyPr anchor="t" rtlCol="false" tIns="0" lIns="0" bIns="0" rIns="0">
            <a:spAutoFit/>
          </a:bodyPr>
          <a:lstStyle/>
          <a:p>
            <a:pPr>
              <a:lnSpc>
                <a:spcPts val="17948"/>
              </a:lnSpc>
            </a:pPr>
            <a:r>
              <a:rPr lang="en-US" sz="12820">
                <a:solidFill>
                  <a:srgbClr val="D9EAF3"/>
                </a:solidFill>
                <a:latin typeface="Roboto Condensed Bold"/>
              </a:rPr>
              <a:t>SMART</a:t>
            </a:r>
          </a:p>
        </p:txBody>
      </p:sp>
      <p:sp>
        <p:nvSpPr>
          <p:cNvPr name="TextBox 15" id="15"/>
          <p:cNvSpPr txBox="true"/>
          <p:nvPr/>
        </p:nvSpPr>
        <p:spPr>
          <a:xfrm rot="0">
            <a:off x="4122521" y="5953150"/>
            <a:ext cx="11760861" cy="2207882"/>
          </a:xfrm>
          <a:prstGeom prst="rect">
            <a:avLst/>
          </a:prstGeom>
        </p:spPr>
        <p:txBody>
          <a:bodyPr anchor="t" rtlCol="false" tIns="0" lIns="0" bIns="0" rIns="0">
            <a:spAutoFit/>
          </a:bodyPr>
          <a:lstStyle/>
          <a:p>
            <a:pPr>
              <a:lnSpc>
                <a:spcPts val="17948"/>
              </a:lnSpc>
            </a:pPr>
            <a:r>
              <a:rPr lang="en-US" sz="12820">
                <a:solidFill>
                  <a:srgbClr val="509FCB"/>
                </a:solidFill>
                <a:latin typeface="Roboto Condensed Bold"/>
              </a:rPr>
              <a:t>SIGNALS</a:t>
            </a:r>
          </a:p>
        </p:txBody>
      </p:sp>
      <p:sp>
        <p:nvSpPr>
          <p:cNvPr name="TextBox 16" id="16"/>
          <p:cNvSpPr txBox="true"/>
          <p:nvPr/>
        </p:nvSpPr>
        <p:spPr>
          <a:xfrm rot="0">
            <a:off x="0" y="8173238"/>
            <a:ext cx="7309600" cy="1304171"/>
          </a:xfrm>
          <a:prstGeom prst="rect">
            <a:avLst/>
          </a:prstGeom>
        </p:spPr>
        <p:txBody>
          <a:bodyPr anchor="t" rtlCol="false" tIns="0" lIns="0" bIns="0" rIns="0">
            <a:spAutoFit/>
          </a:bodyPr>
          <a:lstStyle/>
          <a:p>
            <a:pPr algn="ctr">
              <a:lnSpc>
                <a:spcPts val="5291"/>
              </a:lnSpc>
            </a:pPr>
            <a:r>
              <a:rPr lang="en-US" sz="3779">
                <a:solidFill>
                  <a:srgbClr val="FFFFFF"/>
                </a:solidFill>
                <a:latin typeface="Open Sans Bold"/>
              </a:rPr>
              <a:t>Transformando la movilidad, Iluminando el futuro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261410" y="1516481"/>
            <a:ext cx="15436174" cy="8989166"/>
          </a:xfrm>
          <a:custGeom>
            <a:avLst/>
            <a:gdLst/>
            <a:ahLst/>
            <a:cxnLst/>
            <a:rect r="r" b="b" t="t" l="l"/>
            <a:pathLst>
              <a:path h="8989166" w="15436174">
                <a:moveTo>
                  <a:pt x="0" y="0"/>
                </a:moveTo>
                <a:lnTo>
                  <a:pt x="15436174" y="0"/>
                </a:lnTo>
                <a:lnTo>
                  <a:pt x="15436174" y="8989166"/>
                </a:lnTo>
                <a:lnTo>
                  <a:pt x="0" y="8989166"/>
                </a:lnTo>
                <a:lnTo>
                  <a:pt x="0" y="0"/>
                </a:lnTo>
                <a:close/>
              </a:path>
            </a:pathLst>
          </a:custGeom>
          <a:blipFill>
            <a:blip r:embed="rId2"/>
            <a:stretch>
              <a:fillRect l="0" t="0" r="0" b="0"/>
            </a:stretch>
          </a:blipFill>
        </p:spPr>
      </p:sp>
      <p:sp>
        <p:nvSpPr>
          <p:cNvPr name="TextBox 3" id="3"/>
          <p:cNvSpPr txBox="true"/>
          <p:nvPr/>
        </p:nvSpPr>
        <p:spPr>
          <a:xfrm rot="0">
            <a:off x="424696" y="264802"/>
            <a:ext cx="17438609" cy="970312"/>
          </a:xfrm>
          <a:prstGeom prst="rect">
            <a:avLst/>
          </a:prstGeom>
        </p:spPr>
        <p:txBody>
          <a:bodyPr anchor="t" rtlCol="false" tIns="0" lIns="0" bIns="0" rIns="0">
            <a:spAutoFit/>
          </a:bodyPr>
          <a:lstStyle/>
          <a:p>
            <a:pPr algn="ctr">
              <a:lnSpc>
                <a:spcPts val="7943"/>
              </a:lnSpc>
            </a:pPr>
            <a:r>
              <a:rPr lang="en-US" sz="5673">
                <a:solidFill>
                  <a:srgbClr val="FFFFFF"/>
                </a:solidFill>
                <a:latin typeface="Open Sans Bold"/>
              </a:rPr>
              <a:t>Crecimiento del registro vehicular en Querétaro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8362963" y="3705576"/>
            <a:ext cx="9572741" cy="3240440"/>
          </a:xfrm>
          <a:custGeom>
            <a:avLst/>
            <a:gdLst/>
            <a:ahLst/>
            <a:cxnLst/>
            <a:rect r="r" b="b" t="t" l="l"/>
            <a:pathLst>
              <a:path h="3240440" w="9572741">
                <a:moveTo>
                  <a:pt x="0" y="0"/>
                </a:moveTo>
                <a:lnTo>
                  <a:pt x="9572741" y="0"/>
                </a:lnTo>
                <a:lnTo>
                  <a:pt x="9572741" y="3240439"/>
                </a:lnTo>
                <a:lnTo>
                  <a:pt x="0" y="3240439"/>
                </a:lnTo>
                <a:lnTo>
                  <a:pt x="0" y="0"/>
                </a:lnTo>
                <a:close/>
              </a:path>
            </a:pathLst>
          </a:custGeom>
          <a:blipFill>
            <a:blip r:embed="rId2"/>
            <a:stretch>
              <a:fillRect l="0" t="0" r="-2208" b="0"/>
            </a:stretch>
          </a:blipFill>
        </p:spPr>
      </p:sp>
      <p:sp>
        <p:nvSpPr>
          <p:cNvPr name="Freeform 3" id="3"/>
          <p:cNvSpPr/>
          <p:nvPr/>
        </p:nvSpPr>
        <p:spPr>
          <a:xfrm flipH="false" flipV="false" rot="0">
            <a:off x="0" y="0"/>
            <a:ext cx="7389389" cy="1544675"/>
          </a:xfrm>
          <a:custGeom>
            <a:avLst/>
            <a:gdLst/>
            <a:ahLst/>
            <a:cxnLst/>
            <a:rect r="r" b="b" t="t" l="l"/>
            <a:pathLst>
              <a:path h="1544675" w="7389389">
                <a:moveTo>
                  <a:pt x="0" y="0"/>
                </a:moveTo>
                <a:lnTo>
                  <a:pt x="7389389" y="0"/>
                </a:lnTo>
                <a:lnTo>
                  <a:pt x="7389389" y="1544675"/>
                </a:lnTo>
                <a:lnTo>
                  <a:pt x="0" y="1544675"/>
                </a:lnTo>
                <a:lnTo>
                  <a:pt x="0" y="0"/>
                </a:lnTo>
                <a:close/>
              </a:path>
            </a:pathLst>
          </a:custGeom>
          <a:blipFill>
            <a:blip r:embed="rId3"/>
            <a:stretch>
              <a:fillRect l="0" t="0" r="0" b="0"/>
            </a:stretch>
          </a:blipFill>
        </p:spPr>
      </p:sp>
      <p:sp>
        <p:nvSpPr>
          <p:cNvPr name="TextBox 4" id="4"/>
          <p:cNvSpPr txBox="true"/>
          <p:nvPr/>
        </p:nvSpPr>
        <p:spPr>
          <a:xfrm rot="0">
            <a:off x="255999" y="2624102"/>
            <a:ext cx="7676838" cy="6366510"/>
          </a:xfrm>
          <a:prstGeom prst="rect">
            <a:avLst/>
          </a:prstGeom>
        </p:spPr>
        <p:txBody>
          <a:bodyPr anchor="t" rtlCol="false" tIns="0" lIns="0" bIns="0" rIns="0">
            <a:spAutoFit/>
          </a:bodyPr>
          <a:lstStyle/>
          <a:p>
            <a:pPr algn="just">
              <a:lnSpc>
                <a:spcPts val="5040"/>
              </a:lnSpc>
              <a:spcBef>
                <a:spcPct val="0"/>
              </a:spcBef>
            </a:pPr>
            <a:r>
              <a:rPr lang="en-US" sz="3600">
                <a:solidFill>
                  <a:srgbClr val="FFFFFF"/>
                </a:solidFill>
                <a:latin typeface="Roboto Condensed Bold"/>
              </a:rPr>
              <a:t>Incrementó 9.1% el tráfico en Querétaro durante el verano de 2022, de acuerdo con la plataforma Waze, por lo que en este periodo recomiendan planificar los viajes para quienes están de vacaciones. De acuerdo con los datos de la plataforma, la ciudad de Querétaro fue la segunda con más crecimiento en el tráfico durante agosto de 2022, en comparación con julio de 2022.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5797768" y="0"/>
            <a:ext cx="2490232" cy="2907377"/>
          </a:xfrm>
          <a:custGeom>
            <a:avLst/>
            <a:gdLst/>
            <a:ahLst/>
            <a:cxnLst/>
            <a:rect r="r" b="b" t="t" l="l"/>
            <a:pathLst>
              <a:path h="2907377" w="2490232">
                <a:moveTo>
                  <a:pt x="0" y="0"/>
                </a:moveTo>
                <a:lnTo>
                  <a:pt x="2490232" y="0"/>
                </a:lnTo>
                <a:lnTo>
                  <a:pt x="2490232" y="2907377"/>
                </a:lnTo>
                <a:lnTo>
                  <a:pt x="0" y="2907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97442" y="6172200"/>
            <a:ext cx="1590558" cy="4114800"/>
          </a:xfrm>
          <a:custGeom>
            <a:avLst/>
            <a:gdLst/>
            <a:ahLst/>
            <a:cxnLst/>
            <a:rect r="r" b="b" t="t" l="l"/>
            <a:pathLst>
              <a:path h="4114800" w="1590558">
                <a:moveTo>
                  <a:pt x="0" y="0"/>
                </a:moveTo>
                <a:lnTo>
                  <a:pt x="1590558" y="0"/>
                </a:lnTo>
                <a:lnTo>
                  <a:pt x="159055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70842" y="5984309"/>
            <a:ext cx="7146317" cy="3918948"/>
          </a:xfrm>
          <a:custGeom>
            <a:avLst/>
            <a:gdLst/>
            <a:ahLst/>
            <a:cxnLst/>
            <a:rect r="r" b="b" t="t" l="l"/>
            <a:pathLst>
              <a:path h="3918948" w="7146317">
                <a:moveTo>
                  <a:pt x="0" y="0"/>
                </a:moveTo>
                <a:lnTo>
                  <a:pt x="7146316" y="0"/>
                </a:lnTo>
                <a:lnTo>
                  <a:pt x="7146316" y="3918948"/>
                </a:lnTo>
                <a:lnTo>
                  <a:pt x="0" y="3918948"/>
                </a:lnTo>
                <a:lnTo>
                  <a:pt x="0" y="0"/>
                </a:lnTo>
                <a:close/>
              </a:path>
            </a:pathLst>
          </a:custGeom>
          <a:blipFill>
            <a:blip r:embed="rId6"/>
            <a:stretch>
              <a:fillRect l="0" t="0" r="0" b="0"/>
            </a:stretch>
          </a:blipFill>
        </p:spPr>
      </p:sp>
      <p:sp>
        <p:nvSpPr>
          <p:cNvPr name="Freeform 5" id="5"/>
          <p:cNvSpPr/>
          <p:nvPr/>
        </p:nvSpPr>
        <p:spPr>
          <a:xfrm flipH="false" flipV="false" rot="0">
            <a:off x="0" y="0"/>
            <a:ext cx="7389389" cy="1544675"/>
          </a:xfrm>
          <a:custGeom>
            <a:avLst/>
            <a:gdLst/>
            <a:ahLst/>
            <a:cxnLst/>
            <a:rect r="r" b="b" t="t" l="l"/>
            <a:pathLst>
              <a:path h="1544675" w="7389389">
                <a:moveTo>
                  <a:pt x="0" y="0"/>
                </a:moveTo>
                <a:lnTo>
                  <a:pt x="7389389" y="0"/>
                </a:lnTo>
                <a:lnTo>
                  <a:pt x="7389389" y="1544675"/>
                </a:lnTo>
                <a:lnTo>
                  <a:pt x="0" y="1544675"/>
                </a:lnTo>
                <a:lnTo>
                  <a:pt x="0" y="0"/>
                </a:lnTo>
                <a:close/>
              </a:path>
            </a:pathLst>
          </a:custGeom>
          <a:blipFill>
            <a:blip r:embed="rId7"/>
            <a:stretch>
              <a:fillRect l="0" t="0" r="0" b="0"/>
            </a:stretch>
          </a:blipFill>
        </p:spPr>
      </p:sp>
      <p:sp>
        <p:nvSpPr>
          <p:cNvPr name="TextBox 6" id="6"/>
          <p:cNvSpPr txBox="true"/>
          <p:nvPr/>
        </p:nvSpPr>
        <p:spPr>
          <a:xfrm rot="0">
            <a:off x="198371" y="1291764"/>
            <a:ext cx="15214684" cy="1434058"/>
          </a:xfrm>
          <a:prstGeom prst="rect">
            <a:avLst/>
          </a:prstGeom>
        </p:spPr>
        <p:txBody>
          <a:bodyPr anchor="t" rtlCol="false" tIns="0" lIns="0" bIns="0" rIns="0">
            <a:spAutoFit/>
          </a:bodyPr>
          <a:lstStyle/>
          <a:p>
            <a:pPr algn="ctr">
              <a:lnSpc>
                <a:spcPts val="11744"/>
              </a:lnSpc>
            </a:pPr>
            <a:r>
              <a:rPr lang="en-US" sz="8389">
                <a:solidFill>
                  <a:srgbClr val="FFFFFF"/>
                </a:solidFill>
                <a:latin typeface="Open Sans Bold"/>
              </a:rPr>
              <a:t>Planteamiento del problema</a:t>
            </a:r>
          </a:p>
        </p:txBody>
      </p:sp>
      <p:sp>
        <p:nvSpPr>
          <p:cNvPr name="TextBox 7" id="7"/>
          <p:cNvSpPr txBox="true"/>
          <p:nvPr/>
        </p:nvSpPr>
        <p:spPr>
          <a:xfrm rot="0">
            <a:off x="198371" y="3128309"/>
            <a:ext cx="17060929" cy="2527935"/>
          </a:xfrm>
          <a:prstGeom prst="rect">
            <a:avLst/>
          </a:prstGeom>
        </p:spPr>
        <p:txBody>
          <a:bodyPr anchor="t" rtlCol="false" tIns="0" lIns="0" bIns="0" rIns="0">
            <a:spAutoFit/>
          </a:bodyPr>
          <a:lstStyle/>
          <a:p>
            <a:pPr algn="just">
              <a:lnSpc>
                <a:spcPts val="5040"/>
              </a:lnSpc>
            </a:pPr>
            <a:r>
              <a:rPr lang="en-US" sz="3600">
                <a:solidFill>
                  <a:srgbClr val="FFFFFF"/>
                </a:solidFill>
                <a:latin typeface="Open Sans"/>
              </a:rPr>
              <a:t>Se pierde una cantidad significativa de tiempo sentado en los semáforos; en promedio, seis meses de toda la vida de una persona se pasan en los semáforos rojos, según un estudio de gestión del tiempo realizado por Priority Management Pittsburgh.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1211712" y="1251391"/>
            <a:ext cx="5932471" cy="9035609"/>
          </a:xfrm>
          <a:custGeom>
            <a:avLst/>
            <a:gdLst/>
            <a:ahLst/>
            <a:cxnLst/>
            <a:rect r="r" b="b" t="t" l="l"/>
            <a:pathLst>
              <a:path h="9035609" w="5932471">
                <a:moveTo>
                  <a:pt x="0" y="0"/>
                </a:moveTo>
                <a:lnTo>
                  <a:pt x="5932470" y="0"/>
                </a:lnTo>
                <a:lnTo>
                  <a:pt x="5932470" y="9035609"/>
                </a:lnTo>
                <a:lnTo>
                  <a:pt x="0" y="9035609"/>
                </a:lnTo>
                <a:lnTo>
                  <a:pt x="0" y="0"/>
                </a:lnTo>
                <a:close/>
              </a:path>
            </a:pathLst>
          </a:custGeom>
          <a:blipFill>
            <a:blip r:embed="rId2"/>
            <a:stretch>
              <a:fillRect l="0" t="0" r="0" b="0"/>
            </a:stretch>
          </a:blipFill>
        </p:spPr>
      </p:sp>
      <p:sp>
        <p:nvSpPr>
          <p:cNvPr name="TextBox 3" id="3"/>
          <p:cNvSpPr txBox="true"/>
          <p:nvPr/>
        </p:nvSpPr>
        <p:spPr>
          <a:xfrm rot="0">
            <a:off x="4777315" y="108585"/>
            <a:ext cx="7538442" cy="920115"/>
          </a:xfrm>
          <a:prstGeom prst="rect">
            <a:avLst/>
          </a:prstGeom>
        </p:spPr>
        <p:txBody>
          <a:bodyPr anchor="t" rtlCol="false" tIns="0" lIns="0" bIns="0" rIns="0">
            <a:spAutoFit/>
          </a:bodyPr>
          <a:lstStyle/>
          <a:p>
            <a:pPr algn="ctr">
              <a:lnSpc>
                <a:spcPts val="7559"/>
              </a:lnSpc>
            </a:pPr>
            <a:r>
              <a:rPr lang="en-US" sz="5399">
                <a:solidFill>
                  <a:srgbClr val="FFFFFF"/>
                </a:solidFill>
                <a:latin typeface="Open Sans Bold"/>
              </a:rPr>
              <a:t>Objetivo del proyecto </a:t>
            </a:r>
          </a:p>
        </p:txBody>
      </p:sp>
      <p:sp>
        <p:nvSpPr>
          <p:cNvPr name="TextBox 4" id="4"/>
          <p:cNvSpPr txBox="true"/>
          <p:nvPr/>
        </p:nvSpPr>
        <p:spPr>
          <a:xfrm rot="0">
            <a:off x="8546537" y="2414845"/>
            <a:ext cx="8712763" cy="6544944"/>
          </a:xfrm>
          <a:prstGeom prst="rect">
            <a:avLst/>
          </a:prstGeom>
        </p:spPr>
        <p:txBody>
          <a:bodyPr anchor="t" rtlCol="false" tIns="0" lIns="0" bIns="0" rIns="0">
            <a:spAutoFit/>
          </a:bodyPr>
          <a:lstStyle/>
          <a:p>
            <a:pPr algn="just">
              <a:lnSpc>
                <a:spcPts val="5180"/>
              </a:lnSpc>
            </a:pPr>
            <a:r>
              <a:rPr lang="en-US" sz="3700">
                <a:solidFill>
                  <a:srgbClr val="FFFFFF"/>
                </a:solidFill>
                <a:latin typeface="Open Sans Bold"/>
              </a:rPr>
              <a:t>Optimizacion de los sistemas de control y gestion vial utilizando los recursos del estado y las inversiones que la actual administracion ha establecido para el bienestar de los queretanos, añadiendo a los elementos de gestion visual vehicular en semaforos un sistema de trafico inteligente para reducir los cuellos de botella en el trafico.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Freeform 2" id="2"/>
          <p:cNvSpPr/>
          <p:nvPr/>
        </p:nvSpPr>
        <p:spPr>
          <a:xfrm flipH="false" flipV="false" rot="0">
            <a:off x="5518351" y="3619693"/>
            <a:ext cx="7251297" cy="5438473"/>
          </a:xfrm>
          <a:custGeom>
            <a:avLst/>
            <a:gdLst/>
            <a:ahLst/>
            <a:cxnLst/>
            <a:rect r="r" b="b" t="t" l="l"/>
            <a:pathLst>
              <a:path h="5438473" w="7251297">
                <a:moveTo>
                  <a:pt x="0" y="0"/>
                </a:moveTo>
                <a:lnTo>
                  <a:pt x="7251298" y="0"/>
                </a:lnTo>
                <a:lnTo>
                  <a:pt x="7251298" y="5438473"/>
                </a:lnTo>
                <a:lnTo>
                  <a:pt x="0" y="5438473"/>
                </a:lnTo>
                <a:lnTo>
                  <a:pt x="0" y="0"/>
                </a:lnTo>
                <a:close/>
              </a:path>
            </a:pathLst>
          </a:custGeom>
          <a:blipFill>
            <a:blip r:embed="rId2"/>
            <a:stretch>
              <a:fillRect l="0" t="0" r="0" b="0"/>
            </a:stretch>
          </a:blipFill>
        </p:spPr>
      </p:sp>
      <p:sp>
        <p:nvSpPr>
          <p:cNvPr name="TextBox 3" id="3"/>
          <p:cNvSpPr txBox="true"/>
          <p:nvPr/>
        </p:nvSpPr>
        <p:spPr>
          <a:xfrm rot="0">
            <a:off x="514350" y="365760"/>
            <a:ext cx="17259300" cy="2720340"/>
          </a:xfrm>
          <a:prstGeom prst="rect">
            <a:avLst/>
          </a:prstGeom>
        </p:spPr>
        <p:txBody>
          <a:bodyPr anchor="t" rtlCol="false" tIns="0" lIns="0" bIns="0" rIns="0">
            <a:spAutoFit/>
          </a:bodyPr>
          <a:lstStyle/>
          <a:p>
            <a:pPr algn="just">
              <a:lnSpc>
                <a:spcPts val="5459"/>
              </a:lnSpc>
            </a:pPr>
            <a:r>
              <a:rPr lang="en-US" sz="3899">
                <a:solidFill>
                  <a:srgbClr val="FFFFFF"/>
                </a:solidFill>
                <a:latin typeface="Open Sans Extra Bold"/>
              </a:rPr>
              <a:t>Haciendo uso de la inversión que se a realizado en el estado de Querétaro respecto a seguridad vial, se realizo un sistema capaz de procesar y recolectar la información proporcionada por los semáforos que cuentan con cámaras inteligentes Hikvison.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sp>
        <p:nvSpPr>
          <p:cNvPr name="TextBox 2" id="2"/>
          <p:cNvSpPr txBox="true"/>
          <p:nvPr/>
        </p:nvSpPr>
        <p:spPr>
          <a:xfrm rot="0">
            <a:off x="408021" y="3158490"/>
            <a:ext cx="13191446" cy="3841750"/>
          </a:xfrm>
          <a:prstGeom prst="rect">
            <a:avLst/>
          </a:prstGeom>
        </p:spPr>
        <p:txBody>
          <a:bodyPr anchor="t" rtlCol="false" tIns="0" lIns="0" bIns="0" rIns="0">
            <a:spAutoFit/>
          </a:bodyPr>
          <a:lstStyle/>
          <a:p>
            <a:pPr>
              <a:lnSpc>
                <a:spcPts val="4759"/>
              </a:lnSpc>
            </a:pPr>
          </a:p>
          <a:p>
            <a:pPr algn="just">
              <a:lnSpc>
                <a:spcPts val="4340"/>
              </a:lnSpc>
            </a:pPr>
            <a:r>
              <a:rPr lang="en-US" sz="3100">
                <a:solidFill>
                  <a:srgbClr val="FFFFFF"/>
                </a:solidFill>
                <a:latin typeface="Open Sans Extra Bold"/>
              </a:rPr>
              <a:t>El proyecto tiene como alcance la implementación de un sistema de tráfico inteligente en el Estado de Querétaro, abordando la congestión vial y mejorando la movilidad urbana.Se busca reducir los tiempos de viaje, mejorar la seguridad vial y promover modos de transporte sostenibles.</a:t>
            </a:r>
          </a:p>
          <a:p>
            <a:pPr>
              <a:lnSpc>
                <a:spcPts val="4340"/>
              </a:lnSpc>
            </a:pPr>
          </a:p>
        </p:txBody>
      </p:sp>
      <p:sp>
        <p:nvSpPr>
          <p:cNvPr name="Freeform 3" id="3"/>
          <p:cNvSpPr/>
          <p:nvPr/>
        </p:nvSpPr>
        <p:spPr>
          <a:xfrm flipH="false" flipV="false" rot="0">
            <a:off x="13968123" y="33115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599466" y="5643332"/>
            <a:ext cx="4143230" cy="3614968"/>
          </a:xfrm>
          <a:custGeom>
            <a:avLst/>
            <a:gdLst/>
            <a:ahLst/>
            <a:cxnLst/>
            <a:rect r="r" b="b" t="t" l="l"/>
            <a:pathLst>
              <a:path h="3614968" w="4143230">
                <a:moveTo>
                  <a:pt x="0" y="0"/>
                </a:moveTo>
                <a:lnTo>
                  <a:pt x="4143230" y="0"/>
                </a:lnTo>
                <a:lnTo>
                  <a:pt x="4143230" y="3614968"/>
                </a:lnTo>
                <a:lnTo>
                  <a:pt x="0" y="3614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08021" y="159703"/>
            <a:ext cx="1207008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Open Sans Bold"/>
              </a:rPr>
              <a:t>Alcanze del proyecto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314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512488" y="684792"/>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DAFr9ej-NSA</dc:identifier>
  <dcterms:modified xsi:type="dcterms:W3CDTF">2011-08-01T06:04:30Z</dcterms:modified>
  <cp:revision>1</cp:revision>
  <dc:title>Trafico Inteligente</dc:title>
</cp:coreProperties>
</file>